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257" r:id="rId3"/>
    <p:sldId id="258" r:id="rId4"/>
    <p:sldId id="267" r:id="rId5"/>
    <p:sldId id="282" r:id="rId6"/>
    <p:sldId id="274" r:id="rId7"/>
    <p:sldId id="280" r:id="rId8"/>
    <p:sldId id="281" r:id="rId9"/>
    <p:sldId id="270" r:id="rId10"/>
    <p:sldId id="273" r:id="rId11"/>
    <p:sldId id="271" r:id="rId12"/>
    <p:sldId id="278" r:id="rId13"/>
    <p:sldId id="272" r:id="rId14"/>
    <p:sldId id="263" r:id="rId15"/>
    <p:sldId id="266" r:id="rId16"/>
    <p:sldId id="276" r:id="rId17"/>
  </p:sldIdLst>
  <p:sldSz cx="9144000" cy="6858000" type="screen4x3"/>
  <p:notesSz cx="6858000" cy="93138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nsel" initials="A" lastIdx="8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FF"/>
    <a:srgbClr val="FF0000"/>
    <a:srgbClr val="F2F2F2"/>
    <a:srgbClr val="C2E49C"/>
    <a:srgbClr val="99FF33"/>
    <a:srgbClr val="113901"/>
    <a:srgbClr val="2C3901"/>
    <a:srgbClr val="1D0139"/>
    <a:srgbClr val="FFFFCC"/>
    <a:srgbClr val="A9DA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21" autoAdjust="0"/>
    <p:restoredTop sz="97336" autoAdjust="0"/>
  </p:normalViewPr>
  <p:slideViewPr>
    <p:cSldViewPr>
      <p:cViewPr varScale="1">
        <p:scale>
          <a:sx n="74" d="100"/>
          <a:sy n="74" d="100"/>
        </p:scale>
        <p:origin x="-127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904" y="-84"/>
      </p:cViewPr>
      <p:guideLst>
        <p:guide orient="horz" pos="2934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0009FA-AD75-4D6D-802A-67B900FDF786}" type="datetimeFigureOut">
              <a:rPr lang="en-US" smtClean="0"/>
              <a:t>1/23/2015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6553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46553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286659-8278-45C9-8108-EFAD66AA41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7374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846695-00FB-4074-81D7-7DD18754C92D}" type="datetimeFigureOut">
              <a:rPr lang="en-US" smtClean="0"/>
              <a:t>1/23/2015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698500"/>
            <a:ext cx="4654550" cy="3492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24085"/>
            <a:ext cx="5486400" cy="41912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6553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46553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120E4A-AA19-420B-A74D-019BE310A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3096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120E4A-AA19-420B-A74D-019BE310A12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8288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120E4A-AA19-420B-A74D-019BE310A12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1320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120E4A-AA19-420B-A74D-019BE310A12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0818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120E4A-AA19-420B-A74D-019BE310A12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0825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120E4A-AA19-420B-A74D-019BE310A12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6078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120E4A-AA19-420B-A74D-019BE310A12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3207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120E4A-AA19-420B-A74D-019BE310A12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6574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120E4A-AA19-420B-A74D-019BE310A12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7850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120E4A-AA19-420B-A74D-019BE310A12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8024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24085"/>
            <a:ext cx="5486400" cy="442408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120E4A-AA19-420B-A74D-019BE310A12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5978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120E4A-AA19-420B-A74D-019BE310A12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5897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120E4A-AA19-420B-A74D-019BE310A12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4896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120E4A-AA19-420B-A74D-019BE310A12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1259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120E4A-AA19-420B-A74D-019BE310A12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0362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120E4A-AA19-420B-A74D-019BE310A12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2706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120E4A-AA19-420B-A74D-019BE310A12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354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4D812-6910-4D17-B1E9-836D40CDE17B}" type="datetimeFigureOut">
              <a:rPr lang="en-US" smtClean="0"/>
              <a:t>1/23/2015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4C09E-BDE9-4014-AD07-BFAE00AAD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315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4D812-6910-4D17-B1E9-836D40CDE17B}" type="datetimeFigureOut">
              <a:rPr lang="en-US" smtClean="0"/>
              <a:t>1/23/2015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4C09E-BDE9-4014-AD07-BFAE00AAD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767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4D812-6910-4D17-B1E9-836D40CDE17B}" type="datetimeFigureOut">
              <a:rPr lang="en-US" smtClean="0"/>
              <a:t>1/23/2015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4C09E-BDE9-4014-AD07-BFAE00AAD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229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4D812-6910-4D17-B1E9-836D40CDE17B}" type="datetimeFigureOut">
              <a:rPr lang="en-US" smtClean="0"/>
              <a:t>1/23/2015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4C09E-BDE9-4014-AD07-BFAE00AAD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484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4D812-6910-4D17-B1E9-836D40CDE17B}" type="datetimeFigureOut">
              <a:rPr lang="en-US" smtClean="0"/>
              <a:t>1/23/2015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4C09E-BDE9-4014-AD07-BFAE00AAD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2438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4D812-6910-4D17-B1E9-836D40CDE17B}" type="datetimeFigureOut">
              <a:rPr lang="en-US" smtClean="0"/>
              <a:t>1/23/2015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4C09E-BDE9-4014-AD07-BFAE00AAD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775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4D812-6910-4D17-B1E9-836D40CDE17B}" type="datetimeFigureOut">
              <a:rPr lang="en-US" smtClean="0"/>
              <a:t>1/23/2015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4C09E-BDE9-4014-AD07-BFAE00AAD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8029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4D812-6910-4D17-B1E9-836D40CDE17B}" type="datetimeFigureOut">
              <a:rPr lang="en-US" smtClean="0"/>
              <a:t>1/23/2015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4C09E-BDE9-4014-AD07-BFAE00AAD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890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4D812-6910-4D17-B1E9-836D40CDE17B}" type="datetimeFigureOut">
              <a:rPr lang="en-US" smtClean="0"/>
              <a:t>1/23/2015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4C09E-BDE9-4014-AD07-BFAE00AAD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819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4D812-6910-4D17-B1E9-836D40CDE17B}" type="datetimeFigureOut">
              <a:rPr lang="en-US" smtClean="0"/>
              <a:t>1/23/2015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4C09E-BDE9-4014-AD07-BFAE00AAD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7550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4D812-6910-4D17-B1E9-836D40CDE17B}" type="datetimeFigureOut">
              <a:rPr lang="en-US" smtClean="0"/>
              <a:t>1/23/2015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4C09E-BDE9-4014-AD07-BFAE00AAD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284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04D812-6910-4D17-B1E9-836D40CDE17B}" type="datetimeFigureOut">
              <a:rPr lang="en-US" smtClean="0"/>
              <a:t>1/23/2015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74C09E-BDE9-4014-AD07-BFAE00AAD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949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62000" y="4343400"/>
            <a:ext cx="7772400" cy="1362075"/>
          </a:xfrm>
          <a:solidFill>
            <a:srgbClr val="FFCC00"/>
          </a:solidFill>
        </p:spPr>
        <p:txBody>
          <a:bodyPr/>
          <a:lstStyle/>
          <a:p>
            <a:pPr algn="ctr"/>
            <a:r>
              <a:rPr lang="en-US" dirty="0" smtClean="0"/>
              <a:t>A Small-Scale Washing and Cooling Unit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609600" y="1143000"/>
            <a:ext cx="7772400" cy="520700"/>
          </a:xfrm>
          <a:solidFill>
            <a:srgbClr val="FFCC00"/>
          </a:solidFill>
        </p:spPr>
        <p:txBody>
          <a:bodyPr>
            <a:normAutofit/>
          </a:bodyPr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+mj-lt"/>
              </a:rPr>
              <a:t>Flywheel Farm, LLC	Woodbury, Vermont</a:t>
            </a:r>
            <a:endParaRPr lang="en-US" sz="2800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6125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9" r="25989" b="10146"/>
          <a:stretch/>
        </p:blipFill>
        <p:spPr>
          <a:xfrm>
            <a:off x="670825" y="0"/>
            <a:ext cx="79502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3999" cy="1524000"/>
          </a:xfrm>
          <a:solidFill>
            <a:schemeClr val="tx1"/>
          </a:solidFill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2800" b="1" dirty="0" smtClean="0">
                <a:solidFill>
                  <a:schemeClr val="bg1"/>
                </a:solidFill>
                <a:latin typeface="+mj-lt"/>
              </a:rPr>
              <a:t>Flywheel Farm - started 2013</a:t>
            </a:r>
          </a:p>
          <a:p>
            <a:pPr algn="ctr"/>
            <a:r>
              <a:rPr lang="en-US" sz="2000" dirty="0" smtClean="0">
                <a:solidFill>
                  <a:schemeClr val="bg1"/>
                </a:solidFill>
                <a:latin typeface="+mj-lt"/>
              </a:rPr>
              <a:t>Diverse: fruit, veggie, small livestock</a:t>
            </a:r>
          </a:p>
          <a:p>
            <a:pPr algn="ctr"/>
            <a:r>
              <a:rPr lang="en-US" sz="2000" dirty="0" smtClean="0">
                <a:solidFill>
                  <a:schemeClr val="bg1"/>
                </a:solidFill>
                <a:latin typeface="+mj-lt"/>
              </a:rPr>
              <a:t>Current acreage in production: 2; Max: 4</a:t>
            </a:r>
          </a:p>
          <a:p>
            <a:pPr algn="ctr"/>
            <a:r>
              <a:rPr lang="en-US" sz="2000" dirty="0" smtClean="0">
                <a:solidFill>
                  <a:schemeClr val="bg1"/>
                </a:solidFill>
                <a:latin typeface="+mj-lt"/>
              </a:rPr>
              <a:t>30% retail, 70% wholesale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" y="6150114"/>
            <a:ext cx="9143999" cy="70788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  <a:latin typeface="+mj-lt"/>
              </a:rPr>
              <a:t>8’x20’ </a:t>
            </a:r>
            <a:r>
              <a:rPr lang="en-US" sz="4000" b="1" dirty="0" err="1" smtClean="0">
                <a:solidFill>
                  <a:schemeClr val="bg1"/>
                </a:solidFill>
                <a:latin typeface="+mj-lt"/>
              </a:rPr>
              <a:t>Packhouse</a:t>
            </a:r>
            <a:r>
              <a:rPr lang="en-US" sz="4000" b="1" dirty="0" smtClean="0">
                <a:solidFill>
                  <a:schemeClr val="bg1"/>
                </a:solidFill>
                <a:latin typeface="+mj-lt"/>
              </a:rPr>
              <a:t> and Walk-in Cooler</a:t>
            </a:r>
            <a:endParaRPr lang="en-US" sz="40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66608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3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04800"/>
            <a:ext cx="8229600" cy="58674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b="1" dirty="0" smtClean="0">
              <a:latin typeface="+mj-lt"/>
            </a:endParaRPr>
          </a:p>
          <a:p>
            <a:pPr marL="0" indent="0" algn="ctr">
              <a:buNone/>
            </a:pPr>
            <a:r>
              <a:rPr lang="en-US" sz="4400" b="1" dirty="0" smtClean="0">
                <a:latin typeface="+mj-lt"/>
              </a:rPr>
              <a:t>What do we want to accomplish with our </a:t>
            </a:r>
            <a:r>
              <a:rPr lang="en-US" sz="4400" b="1" dirty="0" err="1" smtClean="0">
                <a:latin typeface="+mj-lt"/>
              </a:rPr>
              <a:t>Packhouse</a:t>
            </a:r>
            <a:r>
              <a:rPr lang="en-US" sz="4400" b="1" dirty="0" smtClean="0">
                <a:latin typeface="+mj-lt"/>
              </a:rPr>
              <a:t> and Walk-in?</a:t>
            </a:r>
          </a:p>
          <a:p>
            <a:pPr marL="0" indent="0" algn="ctr">
              <a:buNone/>
            </a:pPr>
            <a:endParaRPr lang="en-US" b="1" dirty="0" smtClean="0">
              <a:latin typeface="+mj-lt"/>
            </a:endParaRPr>
          </a:p>
          <a:p>
            <a:pPr marL="0" indent="0" algn="ctr">
              <a:buNone/>
            </a:pPr>
            <a:r>
              <a:rPr lang="en-US" b="1" dirty="0" smtClean="0">
                <a:latin typeface="+mj-lt"/>
              </a:rPr>
              <a:t>Efficient </a:t>
            </a:r>
            <a:r>
              <a:rPr lang="en-US" b="1" dirty="0">
                <a:latin typeface="+mj-lt"/>
              </a:rPr>
              <a:t>U</a:t>
            </a:r>
            <a:r>
              <a:rPr lang="en-US" b="1" dirty="0" smtClean="0">
                <a:latin typeface="+mj-lt"/>
              </a:rPr>
              <a:t>se of Labor</a:t>
            </a:r>
          </a:p>
          <a:p>
            <a:pPr marL="0" indent="0" algn="ctr">
              <a:buNone/>
            </a:pPr>
            <a:endParaRPr lang="en-US" b="1" dirty="0">
              <a:latin typeface="+mj-lt"/>
            </a:endParaRPr>
          </a:p>
          <a:p>
            <a:pPr marL="0" indent="0" algn="ctr">
              <a:buNone/>
            </a:pPr>
            <a:r>
              <a:rPr lang="en-US" b="1" dirty="0" smtClean="0">
                <a:latin typeface="+mj-lt"/>
              </a:rPr>
              <a:t>Quality Produce</a:t>
            </a:r>
          </a:p>
          <a:p>
            <a:pPr marL="0" indent="0" algn="ctr">
              <a:buNone/>
            </a:pPr>
            <a:endParaRPr lang="en-US" b="1" dirty="0" smtClean="0">
              <a:latin typeface="+mj-lt"/>
            </a:endParaRPr>
          </a:p>
          <a:p>
            <a:pPr marL="0" indent="0" algn="ctr">
              <a:buNone/>
            </a:pPr>
            <a:endParaRPr lang="en-US" b="1" dirty="0" smtClean="0">
              <a:latin typeface="+mj-lt"/>
            </a:endParaRPr>
          </a:p>
          <a:p>
            <a:pPr marL="0" indent="0" algn="ctr">
              <a:buNone/>
            </a:pPr>
            <a:endParaRPr lang="en-US" b="1" dirty="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77497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696200" cy="1600200"/>
          </a:xfrm>
          <a:solidFill>
            <a:srgbClr val="F2F2F2">
              <a:alpha val="69804"/>
            </a:srgbClr>
          </a:solidFill>
        </p:spPr>
        <p:txBody>
          <a:bodyPr>
            <a:noAutofit/>
          </a:bodyPr>
          <a:lstStyle/>
          <a:p>
            <a:pPr algn="r"/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b="1" dirty="0" smtClean="0"/>
              <a:t>2013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b="1" dirty="0" smtClean="0"/>
              <a:t>8’ </a:t>
            </a:r>
            <a:r>
              <a:rPr lang="en-US" sz="2800" b="1" dirty="0"/>
              <a:t>x </a:t>
            </a:r>
            <a:r>
              <a:rPr lang="en-US" sz="2800" b="1" dirty="0" smtClean="0"/>
              <a:t>8’ structure using a woodshed design. </a:t>
            </a:r>
            <a:br>
              <a:rPr lang="en-US" sz="2800" b="1" dirty="0" smtClean="0"/>
            </a:br>
            <a:r>
              <a:rPr lang="en-US" sz="2800" b="1" dirty="0" smtClean="0"/>
              <a:t>No electric, no phone.</a:t>
            </a:r>
            <a:r>
              <a:rPr lang="en-US" sz="3200" b="1" dirty="0"/>
              <a:t/>
            </a:r>
            <a:br>
              <a:rPr lang="en-US" sz="3200" b="1" dirty="0"/>
            </a:b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1143000" y="5638800"/>
            <a:ext cx="7696200" cy="1077218"/>
          </a:xfrm>
          <a:prstGeom prst="rect">
            <a:avLst/>
          </a:prstGeom>
          <a:solidFill>
            <a:srgbClr val="F2F2F2">
              <a:alpha val="69804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+mj-lt"/>
              </a:rPr>
              <a:t>3 plastic utility sinks, salad spinner, table, floor, roof.</a:t>
            </a:r>
            <a:endParaRPr lang="en-US" sz="32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68063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"/>
          </a:xfrm>
        </p:spPr>
        <p:txBody>
          <a:bodyPr>
            <a:normAutofit/>
          </a:bodyPr>
          <a:lstStyle/>
          <a:p>
            <a:r>
              <a:rPr lang="en-US" sz="2800" b="1" dirty="0"/>
              <a:t>Past Experiences/Seen on Other Farms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09182" y="1905000"/>
            <a:ext cx="8915400" cy="4495800"/>
          </a:xfrm>
        </p:spPr>
        <p:txBody>
          <a:bodyPr numCol="2">
            <a:normAutofit lnSpcReduction="10000"/>
          </a:bodyPr>
          <a:lstStyle/>
          <a:p>
            <a:pPr marL="0" indent="0">
              <a:buNone/>
            </a:pPr>
            <a:r>
              <a:rPr lang="en-US" dirty="0" smtClean="0">
                <a:latin typeface="+mj-lt"/>
              </a:rPr>
              <a:t>We disliked…</a:t>
            </a:r>
            <a:endParaRPr lang="en-US" dirty="0">
              <a:latin typeface="+mj-lt"/>
            </a:endParaRPr>
          </a:p>
          <a:p>
            <a:pPr>
              <a:buFontTx/>
              <a:buChar char="-"/>
            </a:pPr>
            <a:r>
              <a:rPr lang="en-US" sz="2400" dirty="0" smtClean="0">
                <a:latin typeface="+mj-lt"/>
              </a:rPr>
              <a:t>Manual </a:t>
            </a:r>
            <a:r>
              <a:rPr lang="en-US" sz="2400" dirty="0">
                <a:latin typeface="+mj-lt"/>
              </a:rPr>
              <a:t>dumping of </a:t>
            </a:r>
            <a:r>
              <a:rPr lang="en-US" sz="2400" dirty="0" smtClean="0">
                <a:latin typeface="+mj-lt"/>
              </a:rPr>
              <a:t>H</a:t>
            </a:r>
            <a:r>
              <a:rPr lang="en-US" sz="2400" baseline="-25000" dirty="0" smtClean="0">
                <a:latin typeface="+mj-lt"/>
              </a:rPr>
              <a:t>2</a:t>
            </a:r>
            <a:r>
              <a:rPr lang="en-US" sz="2400" dirty="0" smtClean="0">
                <a:latin typeface="+mj-lt"/>
              </a:rPr>
              <a:t>O</a:t>
            </a:r>
          </a:p>
          <a:p>
            <a:pPr>
              <a:buFontTx/>
              <a:buChar char="-"/>
            </a:pPr>
            <a:r>
              <a:rPr lang="en-US" sz="2400" dirty="0">
                <a:latin typeface="+mj-lt"/>
              </a:rPr>
              <a:t>Mix </a:t>
            </a:r>
            <a:r>
              <a:rPr lang="en-US" sz="2400" dirty="0" smtClean="0">
                <a:latin typeface="+mj-lt"/>
              </a:rPr>
              <a:t>‘n match basins</a:t>
            </a:r>
          </a:p>
          <a:p>
            <a:pPr>
              <a:buFontTx/>
              <a:buChar char="-"/>
            </a:pPr>
            <a:r>
              <a:rPr lang="en-US" sz="2400" dirty="0" smtClean="0">
                <a:latin typeface="+mj-lt"/>
              </a:rPr>
              <a:t>Bathtubs</a:t>
            </a:r>
          </a:p>
          <a:p>
            <a:pPr>
              <a:buFontTx/>
              <a:buChar char="-"/>
            </a:pPr>
            <a:r>
              <a:rPr lang="en-US" sz="2400" dirty="0" smtClean="0">
                <a:latin typeface="+mj-lt"/>
              </a:rPr>
              <a:t>Unreachable/lost </a:t>
            </a:r>
            <a:r>
              <a:rPr lang="en-US" sz="2400" dirty="0">
                <a:latin typeface="+mj-lt"/>
              </a:rPr>
              <a:t>spaces           </a:t>
            </a:r>
            <a:endParaRPr lang="en-US" sz="2400" dirty="0" smtClean="0">
              <a:latin typeface="+mj-lt"/>
            </a:endParaRPr>
          </a:p>
          <a:p>
            <a:pPr>
              <a:buFontTx/>
              <a:buChar char="-"/>
            </a:pPr>
            <a:r>
              <a:rPr lang="en-US" sz="2400" dirty="0" smtClean="0">
                <a:latin typeface="+mj-lt"/>
              </a:rPr>
              <a:t>Filling tubs with hoses</a:t>
            </a:r>
          </a:p>
          <a:p>
            <a:pPr>
              <a:buFontTx/>
              <a:buChar char="-"/>
            </a:pPr>
            <a:r>
              <a:rPr lang="en-US" sz="2400" dirty="0" smtClean="0">
                <a:latin typeface="+mj-lt"/>
              </a:rPr>
              <a:t>Exposure to rain/snow</a:t>
            </a:r>
          </a:p>
          <a:p>
            <a:pPr>
              <a:buFontTx/>
              <a:buChar char="-"/>
            </a:pPr>
            <a:r>
              <a:rPr lang="en-US" sz="2400" dirty="0" smtClean="0">
                <a:latin typeface="+mj-lt"/>
              </a:rPr>
              <a:t>Systems that require constant reconfiguration</a:t>
            </a:r>
          </a:p>
          <a:p>
            <a:pPr>
              <a:buFontTx/>
              <a:buChar char="-"/>
            </a:pPr>
            <a:r>
              <a:rPr lang="en-US" sz="2400" dirty="0" smtClean="0">
                <a:latin typeface="+mj-lt"/>
              </a:rPr>
              <a:t>Systems that require more than one person</a:t>
            </a:r>
          </a:p>
          <a:p>
            <a:pPr marL="0" indent="0">
              <a:buNone/>
            </a:pPr>
            <a:r>
              <a:rPr lang="en-US" dirty="0" smtClean="0">
                <a:latin typeface="+mj-lt"/>
              </a:rPr>
              <a:t>We liked…  </a:t>
            </a:r>
          </a:p>
          <a:p>
            <a:pPr marL="0" indent="0">
              <a:buNone/>
            </a:pPr>
            <a:r>
              <a:rPr lang="en-US" sz="2400" dirty="0" smtClean="0">
                <a:latin typeface="+mj-lt"/>
              </a:rPr>
              <a:t>-   Laundry/Utility sinks</a:t>
            </a:r>
          </a:p>
          <a:p>
            <a:pPr>
              <a:buFontTx/>
              <a:buChar char="-"/>
            </a:pPr>
            <a:r>
              <a:rPr lang="en-US" sz="2400" dirty="0" smtClean="0">
                <a:latin typeface="+mj-lt"/>
              </a:rPr>
              <a:t>Empty, Cleanable tabletops and floors</a:t>
            </a:r>
          </a:p>
          <a:p>
            <a:pPr>
              <a:buFontTx/>
              <a:buChar char="-"/>
            </a:pPr>
            <a:r>
              <a:rPr lang="en-US" sz="2400" dirty="0" smtClean="0">
                <a:latin typeface="+mj-lt"/>
              </a:rPr>
              <a:t>Lots of air-flow and light</a:t>
            </a:r>
          </a:p>
          <a:p>
            <a:pPr>
              <a:buFontTx/>
              <a:buChar char="-"/>
            </a:pPr>
            <a:r>
              <a:rPr lang="en-US" sz="2400" dirty="0" smtClean="0">
                <a:latin typeface="+mj-lt"/>
              </a:rPr>
              <a:t>Floors that drain</a:t>
            </a:r>
          </a:p>
          <a:p>
            <a:pPr>
              <a:buFontTx/>
              <a:buChar char="-"/>
            </a:pPr>
            <a:r>
              <a:rPr lang="en-US" sz="2400" dirty="0" smtClean="0">
                <a:latin typeface="+mj-lt"/>
              </a:rPr>
              <a:t>Cooler close to Packing</a:t>
            </a:r>
          </a:p>
          <a:p>
            <a:pPr>
              <a:buFontTx/>
              <a:buChar char="-"/>
            </a:pPr>
            <a:r>
              <a:rPr lang="en-US" sz="2400" dirty="0" smtClean="0">
                <a:latin typeface="+mj-lt"/>
              </a:rPr>
              <a:t>Cool-bots</a:t>
            </a:r>
          </a:p>
          <a:p>
            <a:pPr marL="0" indent="0">
              <a:buNone/>
            </a:pPr>
            <a:endParaRPr lang="en-US" sz="2400" dirty="0" smtClean="0">
              <a:latin typeface="+mj-lt"/>
            </a:endParaRPr>
          </a:p>
          <a:p>
            <a:pPr marL="0" indent="0" algn="ctr">
              <a:buNone/>
            </a:pPr>
            <a:endParaRPr lang="en-US" sz="2400" dirty="0" smtClean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9600" y="609600"/>
            <a:ext cx="7924800" cy="584775"/>
          </a:xfrm>
          <a:prstGeom prst="rect">
            <a:avLst/>
          </a:prstGeom>
          <a:solidFill>
            <a:srgbClr val="FF6699">
              <a:alpha val="7098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+mj-lt"/>
              </a:rPr>
              <a:t>Considering Efficiency, Ease of Use, </a:t>
            </a:r>
            <a:r>
              <a:rPr lang="en-US" sz="3200" dirty="0" smtClean="0">
                <a:latin typeface="+mj-lt"/>
              </a:rPr>
              <a:t>Cleanliness</a:t>
            </a:r>
            <a:endParaRPr lang="en-US" sz="3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81212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58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n-lt"/>
              </a:rPr>
              <a:t>8’ x 20’ </a:t>
            </a:r>
            <a:r>
              <a:rPr lang="en-US" dirty="0" err="1" smtClean="0">
                <a:latin typeface="+mn-lt"/>
              </a:rPr>
              <a:t>Packhouse</a:t>
            </a:r>
            <a:r>
              <a:rPr lang="en-US" dirty="0" smtClean="0">
                <a:latin typeface="+mn-lt"/>
              </a:rPr>
              <a:t> &amp; Cooler</a:t>
            </a:r>
            <a:endParaRPr lang="en-US" dirty="0">
              <a:latin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74761" y="2680354"/>
            <a:ext cx="152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COOLER</a:t>
            </a:r>
          </a:p>
          <a:p>
            <a:pPr algn="ctr"/>
            <a:r>
              <a:rPr lang="en-US" b="1" dirty="0" smtClean="0"/>
              <a:t>5 x 7 </a:t>
            </a:r>
            <a:r>
              <a:rPr lang="en-US" b="1" dirty="0"/>
              <a:t>x</a:t>
            </a:r>
            <a:r>
              <a:rPr lang="en-US" b="1" dirty="0" smtClean="0"/>
              <a:t> 6</a:t>
            </a:r>
          </a:p>
          <a:p>
            <a:pPr algn="ctr"/>
            <a:r>
              <a:rPr lang="en-US" b="1" dirty="0" smtClean="0"/>
              <a:t>210 cu </a:t>
            </a:r>
            <a:r>
              <a:rPr lang="en-US" b="1" dirty="0" err="1" smtClean="0"/>
              <a:t>ft</a:t>
            </a:r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206621" y="3762233"/>
            <a:ext cx="8001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SINKS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7467600" y="4953000"/>
            <a:ext cx="144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SALAD SPINNER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321757" y="3029888"/>
            <a:ext cx="14074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LOW DRAIN</a:t>
            </a:r>
          </a:p>
          <a:p>
            <a:r>
              <a:rPr lang="en-US" b="1" dirty="0" smtClean="0"/>
              <a:t>TABLE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006721" y="1941731"/>
            <a:ext cx="14187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PACK TABLE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2854357" y="4299466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PHONE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25087" y="1941731"/>
            <a:ext cx="11320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ELECTRIC</a:t>
            </a:r>
          </a:p>
          <a:p>
            <a:r>
              <a:rPr lang="en-US" b="1" dirty="0" smtClean="0"/>
              <a:t>INTERNET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825087" y="3142019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PRESSURE TREATED DECK</a:t>
            </a:r>
            <a:endParaRPr lang="en-US" b="1" dirty="0"/>
          </a:p>
        </p:txBody>
      </p:sp>
      <p:sp>
        <p:nvSpPr>
          <p:cNvPr id="11" name="Rectangle 10"/>
          <p:cNvSpPr/>
          <p:nvPr/>
        </p:nvSpPr>
        <p:spPr>
          <a:xfrm>
            <a:off x="5368119" y="5029200"/>
            <a:ext cx="2057400" cy="1371600"/>
          </a:xfrm>
          <a:prstGeom prst="rect">
            <a:avLst/>
          </a:prstGeom>
          <a:solidFill>
            <a:srgbClr val="C2E49C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5486400" y="5276165"/>
            <a:ext cx="1939119" cy="646331"/>
          </a:xfrm>
          <a:prstGeom prst="rect">
            <a:avLst/>
          </a:prstGeom>
          <a:solidFill>
            <a:srgbClr val="C2E49C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HARVEST TOTE STORAGE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109422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5926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85191">
            <a:off x="-310243" y="-164928"/>
            <a:ext cx="5647722" cy="737613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181600" y="1077218"/>
            <a:ext cx="4038600" cy="6494085"/>
          </a:xfrm>
          <a:prstGeom prst="rect">
            <a:avLst/>
          </a:prstGeom>
          <a:solidFill>
            <a:srgbClr val="C2E49C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+mj-lt"/>
              </a:rPr>
              <a:t>Used the cool-bot website for design ideas</a:t>
            </a:r>
          </a:p>
          <a:p>
            <a:endParaRPr lang="en-US" sz="2000" dirty="0"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+mj-lt"/>
              </a:rPr>
              <a:t>K</a:t>
            </a:r>
            <a:r>
              <a:rPr lang="en-US" sz="2000" dirty="0" smtClean="0">
                <a:latin typeface="+mj-lt"/>
              </a:rPr>
              <a:t>eeping the floor </a:t>
            </a:r>
            <a:r>
              <a:rPr lang="en-US" sz="2000" dirty="0">
                <a:latin typeface="+mj-lt"/>
              </a:rPr>
              <a:t>level with </a:t>
            </a:r>
            <a:r>
              <a:rPr lang="en-US" sz="2000" dirty="0" err="1" smtClean="0">
                <a:latin typeface="+mj-lt"/>
              </a:rPr>
              <a:t>packhouse</a:t>
            </a:r>
            <a:r>
              <a:rPr lang="en-US" sz="2000" dirty="0" smtClean="0">
                <a:latin typeface="+mj-lt"/>
              </a:rPr>
              <a:t> and a continuous roofline meant a low cooler ceiling (6’).</a:t>
            </a:r>
          </a:p>
          <a:p>
            <a:endParaRPr lang="en-US" sz="2000" dirty="0"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+mj-lt"/>
              </a:rPr>
              <a:t>4</a:t>
            </a:r>
            <a:r>
              <a:rPr lang="en-US" sz="2000" dirty="0">
                <a:latin typeface="+mj-lt"/>
              </a:rPr>
              <a:t>” Poly ISO </a:t>
            </a:r>
            <a:r>
              <a:rPr lang="en-US" sz="2000" dirty="0" smtClean="0">
                <a:latin typeface="+mj-lt"/>
              </a:rPr>
              <a:t>insulation, R-23</a:t>
            </a:r>
            <a:endParaRPr lang="en-US" sz="2000" dirty="0">
              <a:latin typeface="+mj-lt"/>
            </a:endParaRPr>
          </a:p>
          <a:p>
            <a:endParaRPr lang="en-US" sz="2000" dirty="0"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+mj-lt"/>
              </a:rPr>
              <a:t>Purchased insulated </a:t>
            </a:r>
            <a:r>
              <a:rPr lang="en-US" sz="2000" dirty="0">
                <a:latin typeface="+mj-lt"/>
              </a:rPr>
              <a:t>door, </a:t>
            </a:r>
            <a:r>
              <a:rPr lang="en-US" sz="2000" dirty="0" smtClean="0">
                <a:latin typeface="+mj-lt"/>
              </a:rPr>
              <a:t> then cut </a:t>
            </a:r>
            <a:r>
              <a:rPr lang="en-US" sz="2000" dirty="0">
                <a:latin typeface="+mj-lt"/>
              </a:rPr>
              <a:t>to </a:t>
            </a:r>
            <a:r>
              <a:rPr lang="en-US" sz="2000" dirty="0" smtClean="0">
                <a:latin typeface="+mj-lt"/>
              </a:rPr>
              <a:t>fit</a:t>
            </a:r>
            <a:r>
              <a:rPr lang="en-US" sz="2000" dirty="0">
                <a:latin typeface="+mj-lt"/>
              </a:rPr>
              <a:t>.</a:t>
            </a:r>
          </a:p>
          <a:p>
            <a:endParaRPr lang="en-US" sz="2000" dirty="0"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+mj-lt"/>
              </a:rPr>
              <a:t>10,000 BTU </a:t>
            </a:r>
            <a:r>
              <a:rPr lang="en-US" sz="2000" dirty="0">
                <a:latin typeface="+mj-lt"/>
              </a:rPr>
              <a:t>A/C unit with Cool-Bot</a:t>
            </a:r>
          </a:p>
          <a:p>
            <a:endParaRPr lang="en-US" dirty="0" smtClean="0">
              <a:latin typeface="+mj-lt"/>
            </a:endParaRPr>
          </a:p>
          <a:p>
            <a:endParaRPr lang="en-US" dirty="0">
              <a:latin typeface="+mj-lt"/>
            </a:endParaRPr>
          </a:p>
          <a:p>
            <a:endParaRPr lang="en-US" dirty="0" smtClean="0">
              <a:latin typeface="+mj-lt"/>
            </a:endParaRPr>
          </a:p>
          <a:p>
            <a:endParaRPr lang="en-US" dirty="0">
              <a:latin typeface="+mj-lt"/>
            </a:endParaRPr>
          </a:p>
          <a:p>
            <a:endParaRPr lang="en-US" dirty="0" smtClean="0">
              <a:latin typeface="+mj-lt"/>
            </a:endParaRPr>
          </a:p>
          <a:p>
            <a:endParaRPr lang="en-US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81600" y="0"/>
            <a:ext cx="3962400" cy="1077218"/>
          </a:xfrm>
          <a:prstGeom prst="rect">
            <a:avLst/>
          </a:prstGeom>
          <a:solidFill>
            <a:srgbClr val="A9DA74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+mj-lt"/>
              </a:rPr>
              <a:t>Walk-In </a:t>
            </a:r>
            <a:r>
              <a:rPr lang="en-US" sz="3200" dirty="0" smtClean="0">
                <a:latin typeface="+mj-lt"/>
              </a:rPr>
              <a:t>Construction</a:t>
            </a:r>
          </a:p>
          <a:p>
            <a:pPr algn="ctr"/>
            <a:endParaRPr lang="en-US" sz="3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6933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105400" y="6824"/>
            <a:ext cx="3581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latin typeface="+mj-lt"/>
              </a:rPr>
              <a:t>Utilities</a:t>
            </a:r>
            <a:endParaRPr lang="en-US" sz="4400" b="1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10919" y="619346"/>
            <a:ext cx="403860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800" dirty="0" smtClean="0">
              <a:latin typeface="+mj-lt"/>
            </a:endParaRPr>
          </a:p>
          <a:p>
            <a:pPr marL="342900" indent="-342900">
              <a:buFontTx/>
              <a:buChar char="-"/>
            </a:pPr>
            <a:r>
              <a:rPr lang="en-US" sz="2400" dirty="0" smtClean="0">
                <a:latin typeface="+mj-lt"/>
              </a:rPr>
              <a:t>200 feet of buried wire and </a:t>
            </a:r>
            <a:r>
              <a:rPr lang="en-US" sz="2400" dirty="0" err="1" smtClean="0">
                <a:latin typeface="+mj-lt"/>
              </a:rPr>
              <a:t>ethernet</a:t>
            </a:r>
            <a:r>
              <a:rPr lang="en-US" sz="2400" dirty="0" smtClean="0">
                <a:latin typeface="+mj-lt"/>
              </a:rPr>
              <a:t> cable</a:t>
            </a:r>
          </a:p>
          <a:p>
            <a:endParaRPr lang="en-US" sz="2400" dirty="0" smtClean="0">
              <a:latin typeface="+mj-lt"/>
            </a:endParaRPr>
          </a:p>
          <a:p>
            <a:pPr marL="342900" indent="-342900">
              <a:buFontTx/>
              <a:buChar char="-"/>
            </a:pPr>
            <a:r>
              <a:rPr lang="en-US" sz="2400" dirty="0">
                <a:latin typeface="+mj-lt"/>
              </a:rPr>
              <a:t>40 Amp service with subpanel </a:t>
            </a:r>
            <a:r>
              <a:rPr lang="en-US" sz="2400" dirty="0" smtClean="0">
                <a:latin typeface="+mj-lt"/>
              </a:rPr>
              <a:t>at </a:t>
            </a:r>
            <a:r>
              <a:rPr lang="en-US" sz="2400" dirty="0" err="1" smtClean="0">
                <a:latin typeface="+mj-lt"/>
              </a:rPr>
              <a:t>packhouse</a:t>
            </a:r>
            <a:endParaRPr lang="en-US" sz="2400" dirty="0" smtClean="0">
              <a:latin typeface="+mj-lt"/>
            </a:endParaRPr>
          </a:p>
          <a:p>
            <a:endParaRPr lang="en-US" sz="2400" dirty="0">
              <a:latin typeface="+mj-lt"/>
            </a:endParaRPr>
          </a:p>
          <a:p>
            <a:pPr marL="342900" indent="-342900">
              <a:buFontTx/>
              <a:buChar char="-"/>
            </a:pPr>
            <a:endParaRPr lang="en-US" sz="2400" dirty="0" smtClean="0">
              <a:latin typeface="+mj-lt"/>
            </a:endParaRPr>
          </a:p>
          <a:p>
            <a:pPr algn="ctr"/>
            <a:r>
              <a:rPr lang="en-US" sz="3200" dirty="0" err="1">
                <a:latin typeface="+mj-lt"/>
              </a:rPr>
              <a:t>Packhouse</a:t>
            </a:r>
            <a:r>
              <a:rPr lang="en-US" sz="3200" dirty="0">
                <a:latin typeface="+mj-lt"/>
              </a:rPr>
              <a:t> becomes </a:t>
            </a:r>
            <a:r>
              <a:rPr lang="en-US" sz="3200" dirty="0" smtClean="0">
                <a:latin typeface="+mj-lt"/>
              </a:rPr>
              <a:t>the main </a:t>
            </a:r>
            <a:r>
              <a:rPr lang="en-US" sz="3200" dirty="0">
                <a:latin typeface="+mj-lt"/>
              </a:rPr>
              <a:t>electrical and communications hub </a:t>
            </a:r>
            <a:r>
              <a:rPr lang="en-US" sz="3200" dirty="0" smtClean="0">
                <a:latin typeface="+mj-lt"/>
              </a:rPr>
              <a:t>for </a:t>
            </a:r>
            <a:r>
              <a:rPr lang="en-US" sz="3200" dirty="0">
                <a:latin typeface="+mj-lt"/>
              </a:rPr>
              <a:t>the farm</a:t>
            </a:r>
          </a:p>
          <a:p>
            <a:endParaRPr lang="en-US" dirty="0">
              <a:latin typeface="+mj-lt"/>
            </a:endParaRP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0000"/>
                    </a14:imgEffect>
                    <a14:imgEffect>
                      <a14:colorTemperature colorTemp="10950"/>
                    </a14:imgEffect>
                    <a14:imgEffect>
                      <a14:brightnessContrast bright="-5000" contras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3" y="206612"/>
            <a:ext cx="4910919" cy="65478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86067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6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r>
              <a:rPr lang="en-US" dirty="0" smtClean="0"/>
              <a:t>Farm-Specific Design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939862"/>
            <a:ext cx="4267200" cy="5687860"/>
          </a:xfrm>
        </p:spPr>
      </p:pic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>
          <a:xfrm>
            <a:off x="152400" y="990600"/>
            <a:ext cx="4419600" cy="55626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400" dirty="0" smtClean="0">
                <a:latin typeface="+mj-lt"/>
              </a:rPr>
              <a:t>Wholesale Produce:</a:t>
            </a:r>
          </a:p>
          <a:p>
            <a:pPr>
              <a:buFontTx/>
              <a:buChar char="-"/>
            </a:pPr>
            <a:r>
              <a:rPr lang="en-US" sz="2400" dirty="0" smtClean="0">
                <a:latin typeface="+mj-lt"/>
              </a:rPr>
              <a:t>Picked to order</a:t>
            </a:r>
            <a:endParaRPr lang="en-US" sz="2400" dirty="0">
              <a:latin typeface="+mj-lt"/>
            </a:endParaRPr>
          </a:p>
          <a:p>
            <a:pPr>
              <a:buFontTx/>
              <a:buChar char="-"/>
            </a:pPr>
            <a:r>
              <a:rPr lang="en-US" sz="2400" dirty="0" smtClean="0">
                <a:latin typeface="+mj-lt"/>
              </a:rPr>
              <a:t>Primarily Greens: bunched and loose leaf</a:t>
            </a:r>
          </a:p>
          <a:p>
            <a:pPr>
              <a:buFontTx/>
              <a:buChar char="-"/>
            </a:pPr>
            <a:endParaRPr lang="en-US" sz="2400" dirty="0" smtClean="0">
              <a:latin typeface="+mj-lt"/>
            </a:endParaRPr>
          </a:p>
          <a:p>
            <a:pPr marL="0" indent="0">
              <a:buNone/>
            </a:pPr>
            <a:r>
              <a:rPr lang="en-US" sz="2400" dirty="0" smtClean="0">
                <a:latin typeface="+mj-lt"/>
              </a:rPr>
              <a:t>Retail Produce:</a:t>
            </a:r>
          </a:p>
          <a:p>
            <a:pPr>
              <a:buFontTx/>
              <a:buChar char="-"/>
            </a:pPr>
            <a:r>
              <a:rPr lang="en-US" sz="2400" dirty="0" smtClean="0">
                <a:latin typeface="+mj-lt"/>
              </a:rPr>
              <a:t>Picked weekly</a:t>
            </a:r>
          </a:p>
          <a:p>
            <a:pPr>
              <a:buFontTx/>
              <a:buChar char="-"/>
            </a:pPr>
            <a:r>
              <a:rPr lang="en-US" sz="2400" dirty="0" smtClean="0">
                <a:latin typeface="+mj-lt"/>
              </a:rPr>
              <a:t>Smaller volume of diverse mixed vegetables</a:t>
            </a:r>
          </a:p>
          <a:p>
            <a:pPr>
              <a:buFontTx/>
              <a:buChar char="-"/>
            </a:pPr>
            <a:endParaRPr lang="en-US" sz="2400" dirty="0">
              <a:latin typeface="+mj-lt"/>
            </a:endParaRPr>
          </a:p>
          <a:p>
            <a:pPr marL="0" indent="0">
              <a:buNone/>
            </a:pPr>
            <a:r>
              <a:rPr lang="en-US" sz="2400" dirty="0">
                <a:latin typeface="+mj-lt"/>
              </a:rPr>
              <a:t>R</a:t>
            </a:r>
            <a:r>
              <a:rPr lang="en-US" sz="2400" dirty="0" smtClean="0">
                <a:latin typeface="+mj-lt"/>
              </a:rPr>
              <a:t>un by 1 person</a:t>
            </a:r>
          </a:p>
          <a:p>
            <a:pPr marL="0" indent="0">
              <a:buNone/>
            </a:pPr>
            <a:endParaRPr lang="en-US" sz="2400" dirty="0" smtClean="0">
              <a:latin typeface="+mj-lt"/>
            </a:endParaRPr>
          </a:p>
          <a:p>
            <a:pPr marL="0" indent="0">
              <a:buNone/>
            </a:pPr>
            <a:r>
              <a:rPr lang="en-US" sz="2400" dirty="0">
                <a:latin typeface="+mj-lt"/>
              </a:rPr>
              <a:t>C</a:t>
            </a:r>
            <a:r>
              <a:rPr lang="en-US" sz="2400" dirty="0" smtClean="0">
                <a:latin typeface="+mj-lt"/>
              </a:rPr>
              <a:t>ontains everything we need to fill orders</a:t>
            </a:r>
          </a:p>
          <a:p>
            <a:pPr marL="0" indent="0">
              <a:buNone/>
            </a:pPr>
            <a:endParaRPr lang="en-US" sz="2400" dirty="0" smtClean="0">
              <a:latin typeface="+mj-lt"/>
            </a:endParaRPr>
          </a:p>
          <a:p>
            <a:pPr marL="0" indent="0">
              <a:buNone/>
            </a:pPr>
            <a:r>
              <a:rPr lang="en-US" sz="2400" dirty="0">
                <a:latin typeface="+mj-lt"/>
              </a:rPr>
              <a:t>L</a:t>
            </a:r>
            <a:r>
              <a:rPr lang="en-US" sz="2400" dirty="0" smtClean="0">
                <a:latin typeface="+mj-lt"/>
              </a:rPr>
              <a:t>imits of space match those of our acreage</a:t>
            </a:r>
            <a:endParaRPr lang="en-US" dirty="0">
              <a:latin typeface="+mj-lt"/>
            </a:endParaRPr>
          </a:p>
          <a:p>
            <a:pPr marL="0" indent="0">
              <a:buNone/>
            </a:pPr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16836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62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rgbClr val="FF3300"/>
                </a:solidFill>
              </a:rPr>
              <a:t>Designing Flow for</a:t>
            </a:r>
            <a:br>
              <a:rPr lang="en-US" sz="3600" b="1" dirty="0" smtClean="0">
                <a:solidFill>
                  <a:srgbClr val="FF3300"/>
                </a:solidFill>
              </a:rPr>
            </a:br>
            <a:r>
              <a:rPr lang="en-US" sz="3600" b="1" dirty="0" smtClean="0">
                <a:solidFill>
                  <a:srgbClr val="FF3300"/>
                </a:solidFill>
              </a:rPr>
              <a:t>Food Safety &amp; Efficiency</a:t>
            </a:r>
            <a:endParaRPr lang="en-US" sz="3600" b="1" dirty="0">
              <a:solidFill>
                <a:srgbClr val="FF3300"/>
              </a:solidFill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5638800" y="4419600"/>
            <a:ext cx="1676400" cy="381000"/>
          </a:xfrm>
          <a:prstGeom prst="rightArrow">
            <a:avLst/>
          </a:prstGeom>
          <a:solidFill>
            <a:srgbClr val="FFFF0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67300" y="5181600"/>
            <a:ext cx="3619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3300"/>
                </a:solidFill>
                <a:latin typeface="+mj-lt"/>
              </a:rPr>
              <a:t>Triple – rinse for greens</a:t>
            </a:r>
            <a:endParaRPr lang="en-US" sz="2400" b="1" dirty="0">
              <a:solidFill>
                <a:srgbClr val="FF3300"/>
              </a:solidFill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29000" y="5330424"/>
            <a:ext cx="1028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3300"/>
                </a:solidFill>
                <a:latin typeface="+mj-lt"/>
              </a:rPr>
              <a:t>Flow</a:t>
            </a:r>
            <a:r>
              <a:rPr lang="en-US" sz="2400" dirty="0" smtClean="0">
                <a:latin typeface="+mj-lt"/>
              </a:rPr>
              <a:t> </a:t>
            </a:r>
            <a:endParaRPr lang="en-US" sz="2400" dirty="0">
              <a:latin typeface="+mj-lt"/>
            </a:endParaRPr>
          </a:p>
        </p:txBody>
      </p:sp>
      <p:sp>
        <p:nvSpPr>
          <p:cNvPr id="15" name="Bent Arrow 14"/>
          <p:cNvSpPr/>
          <p:nvPr/>
        </p:nvSpPr>
        <p:spPr>
          <a:xfrm>
            <a:off x="3786083" y="4277513"/>
            <a:ext cx="813816" cy="1046173"/>
          </a:xfrm>
          <a:prstGeom prst="bentArrow">
            <a:avLst/>
          </a:prstGeom>
          <a:solidFill>
            <a:srgbClr val="FFFF0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j-lt"/>
            </a:endParaRPr>
          </a:p>
        </p:txBody>
      </p:sp>
      <p:sp>
        <p:nvSpPr>
          <p:cNvPr id="18" name="Bent Arrow 17"/>
          <p:cNvSpPr/>
          <p:nvPr/>
        </p:nvSpPr>
        <p:spPr>
          <a:xfrm rot="10800000" flipV="1">
            <a:off x="7352731" y="1981200"/>
            <a:ext cx="813816" cy="1828800"/>
          </a:xfrm>
          <a:prstGeom prst="bentArrow">
            <a:avLst/>
          </a:prstGeom>
          <a:solidFill>
            <a:srgbClr val="FFFF0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j-lt"/>
            </a:endParaRPr>
          </a:p>
        </p:txBody>
      </p:sp>
      <p:sp>
        <p:nvSpPr>
          <p:cNvPr id="21" name="Left Arrow 20"/>
          <p:cNvSpPr/>
          <p:nvPr/>
        </p:nvSpPr>
        <p:spPr>
          <a:xfrm>
            <a:off x="2133600" y="2952810"/>
            <a:ext cx="1295400" cy="438090"/>
          </a:xfrm>
          <a:prstGeom prst="leftArrow">
            <a:avLst/>
          </a:prstGeom>
          <a:solidFill>
            <a:srgbClr val="FFFF0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52043" y="2756356"/>
            <a:ext cx="12315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+mj-lt"/>
              </a:rPr>
              <a:t>Walk-in </a:t>
            </a:r>
          </a:p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+mj-lt"/>
              </a:rPr>
              <a:t>Cooler</a:t>
            </a:r>
            <a:endParaRPr lang="en-US" sz="2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6436" y="5943600"/>
            <a:ext cx="8991600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0070C0"/>
                </a:solidFill>
                <a:latin typeface="+mj-lt"/>
              </a:rPr>
              <a:t>PICK – RINSE – PACK – STORE - SEND </a:t>
            </a:r>
          </a:p>
          <a:p>
            <a:endParaRPr lang="en-US" sz="3600" b="1" dirty="0">
              <a:solidFill>
                <a:srgbClr val="0070C0"/>
              </a:solidFill>
              <a:latin typeface="+mj-lt"/>
            </a:endParaRPr>
          </a:p>
        </p:txBody>
      </p:sp>
      <p:sp>
        <p:nvSpPr>
          <p:cNvPr id="26" name="Bent Arrow 25"/>
          <p:cNvSpPr/>
          <p:nvPr/>
        </p:nvSpPr>
        <p:spPr>
          <a:xfrm rot="16200000" flipV="1">
            <a:off x="3284704" y="1961404"/>
            <a:ext cx="1905000" cy="725390"/>
          </a:xfrm>
          <a:prstGeom prst="bentArrow">
            <a:avLst>
              <a:gd name="adj1" fmla="val 30481"/>
              <a:gd name="adj2" fmla="val 25000"/>
              <a:gd name="adj3" fmla="val 25000"/>
              <a:gd name="adj4" fmla="val 43750"/>
            </a:avLst>
          </a:prstGeom>
          <a:solidFill>
            <a:srgbClr val="FFFF0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51785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52400"/>
            <a:ext cx="4800599" cy="6400800"/>
          </a:xfrm>
        </p:spPr>
      </p:pic>
      <p:sp>
        <p:nvSpPr>
          <p:cNvPr id="6" name="TextBox 5"/>
          <p:cNvSpPr txBox="1"/>
          <p:nvPr/>
        </p:nvSpPr>
        <p:spPr>
          <a:xfrm>
            <a:off x="5257800" y="228600"/>
            <a:ext cx="373380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Cooler Interior</a:t>
            </a:r>
          </a:p>
          <a:p>
            <a:pPr algn="ctr"/>
            <a:endParaRPr lang="en-US" sz="3200" b="1" dirty="0" smtClean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  <a:p>
            <a:pPr algn="ctr"/>
            <a:r>
              <a:rPr lang="en-US" sz="2400" dirty="0" smtClean="0">
                <a:latin typeface="+mj-lt"/>
              </a:rPr>
              <a:t>Cases are easy to pack in; cooler is easy to clean out</a:t>
            </a:r>
          </a:p>
          <a:p>
            <a:pPr algn="ctr"/>
            <a:endParaRPr lang="en-US" sz="2800" dirty="0" smtClean="0">
              <a:latin typeface="+mj-l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+mj-lt"/>
              </a:rPr>
              <a:t>vinyl flooring</a:t>
            </a:r>
          </a:p>
          <a:p>
            <a:endParaRPr lang="en-US" sz="2800" dirty="0" smtClean="0">
              <a:latin typeface="+mj-l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+mj-lt"/>
              </a:rPr>
              <a:t>walls and ceiling are FRP wall board</a:t>
            </a:r>
          </a:p>
          <a:p>
            <a:endParaRPr lang="en-US" sz="2800" dirty="0" smtClean="0">
              <a:latin typeface="+mj-l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+mj-lt"/>
              </a:rPr>
              <a:t>Removable, off-the-floor shelving system </a:t>
            </a:r>
          </a:p>
          <a:p>
            <a:endParaRPr lang="en-US"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95591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943600" y="152400"/>
            <a:ext cx="3124200" cy="6555641"/>
          </a:xfrm>
          <a:prstGeom prst="rect">
            <a:avLst/>
          </a:prstGeom>
          <a:solidFill>
            <a:srgbClr val="99FF33">
              <a:alpha val="69804"/>
            </a:srgbClr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smtClean="0">
                <a:latin typeface="+mj-lt"/>
              </a:rPr>
              <a:t>Separate hand- and tool-washing sink outside </a:t>
            </a:r>
            <a:r>
              <a:rPr lang="en-US" sz="2800" b="1" dirty="0" err="1" smtClean="0">
                <a:latin typeface="+mj-lt"/>
              </a:rPr>
              <a:t>packhouse</a:t>
            </a:r>
            <a:endParaRPr lang="en-US" sz="2800" b="1" dirty="0" smtClean="0">
              <a:latin typeface="+mj-lt"/>
            </a:endParaRPr>
          </a:p>
          <a:p>
            <a:pPr marL="285750" indent="-285750">
              <a:buFontTx/>
              <a:buChar char="-"/>
            </a:pPr>
            <a:endParaRPr lang="en-US" sz="2800" b="1" dirty="0" smtClean="0">
              <a:latin typeface="+mj-l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smtClean="0">
                <a:latin typeface="+mj-lt"/>
              </a:rPr>
              <a:t>Clearly marked Harvest buckets stored separately</a:t>
            </a:r>
          </a:p>
          <a:p>
            <a:endParaRPr lang="en-US" sz="2800" b="1" dirty="0" smtClean="0">
              <a:latin typeface="+mj-l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smtClean="0">
                <a:latin typeface="+mj-lt"/>
              </a:rPr>
              <a:t>Clearly marked ‘Compost,’ ‘Rabbit’ and ‘Trash’ bins</a:t>
            </a:r>
          </a:p>
        </p:txBody>
      </p:sp>
    </p:spTree>
    <p:extLst>
      <p:ext uri="{BB962C8B-B14F-4D97-AF65-F5344CB8AC3E}">
        <p14:creationId xmlns:p14="http://schemas.microsoft.com/office/powerpoint/2010/main" val="3498984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62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Material &amp; Equipment Costs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1555" y="796119"/>
            <a:ext cx="2971800" cy="552848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>
              <a:latin typeface="+mj-lt"/>
            </a:endParaRPr>
          </a:p>
          <a:p>
            <a:pPr marL="0" indent="0">
              <a:buNone/>
            </a:pPr>
            <a:endParaRPr lang="en-US" dirty="0"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3962400"/>
            <a:ext cx="845820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3600" b="1" dirty="0" smtClean="0">
              <a:solidFill>
                <a:schemeClr val="bg1"/>
              </a:solidFill>
              <a:latin typeface="+mj-lt"/>
            </a:endParaRPr>
          </a:p>
          <a:p>
            <a:pPr algn="ctr"/>
            <a:endParaRPr lang="en-US" sz="3600" b="1" dirty="0" smtClean="0">
              <a:solidFill>
                <a:schemeClr val="bg1"/>
              </a:solidFill>
              <a:latin typeface="+mj-lt"/>
            </a:endParaRPr>
          </a:p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+mj-lt"/>
              </a:rPr>
              <a:t>Total 		$ 3,700</a:t>
            </a:r>
          </a:p>
          <a:p>
            <a:pPr algn="ctr"/>
            <a:endParaRPr lang="en-US" sz="2800" b="1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5800" y="914399"/>
            <a:ext cx="80010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>
              <a:solidFill>
                <a:schemeClr val="bg1"/>
              </a:solidFill>
              <a:latin typeface="+mj-lt"/>
            </a:endParaRPr>
          </a:p>
          <a:p>
            <a:r>
              <a:rPr lang="en-US" sz="2000" dirty="0" smtClean="0">
                <a:solidFill>
                  <a:schemeClr val="bg1"/>
                </a:solidFill>
                <a:latin typeface="+mj-lt"/>
              </a:rPr>
              <a:t>2013 	Prep Area Structure with Sinks and Fittings</a:t>
            </a:r>
            <a:r>
              <a:rPr lang="en-US" sz="2000" dirty="0">
                <a:solidFill>
                  <a:schemeClr val="bg1"/>
                </a:solidFill>
                <a:latin typeface="+mj-lt"/>
              </a:rPr>
              <a:t>	</a:t>
            </a:r>
            <a:r>
              <a:rPr lang="en-US" sz="2000" dirty="0" smtClean="0">
                <a:solidFill>
                  <a:schemeClr val="bg1"/>
                </a:solidFill>
                <a:latin typeface="+mj-lt"/>
              </a:rPr>
              <a:t>	$   720</a:t>
            </a:r>
            <a:endParaRPr lang="en-US" sz="2000" dirty="0">
              <a:solidFill>
                <a:schemeClr val="bg1"/>
              </a:solidFill>
              <a:latin typeface="+mj-lt"/>
            </a:endParaRPr>
          </a:p>
          <a:p>
            <a:r>
              <a:rPr lang="en-US" sz="2000" dirty="0">
                <a:solidFill>
                  <a:schemeClr val="bg1"/>
                </a:solidFill>
                <a:latin typeface="+mj-lt"/>
              </a:rPr>
              <a:t>2014 </a:t>
            </a:r>
            <a:r>
              <a:rPr lang="en-US" sz="2000" dirty="0" smtClean="0">
                <a:solidFill>
                  <a:schemeClr val="bg1"/>
                </a:solidFill>
                <a:latin typeface="+mj-lt"/>
              </a:rPr>
              <a:t>	Prep Area </a:t>
            </a:r>
            <a:r>
              <a:rPr lang="en-US" sz="2000" dirty="0">
                <a:solidFill>
                  <a:schemeClr val="bg1"/>
                </a:solidFill>
                <a:latin typeface="+mj-lt"/>
              </a:rPr>
              <a:t>W</a:t>
            </a:r>
            <a:r>
              <a:rPr lang="en-US" sz="2000" dirty="0" smtClean="0">
                <a:solidFill>
                  <a:schemeClr val="bg1"/>
                </a:solidFill>
                <a:latin typeface="+mj-lt"/>
              </a:rPr>
              <a:t>alls and Cooler Expansion		$ 1,700</a:t>
            </a:r>
            <a:endParaRPr lang="en-US" sz="2000" dirty="0">
              <a:solidFill>
                <a:schemeClr val="bg1"/>
              </a:solidFill>
              <a:latin typeface="+mj-lt"/>
            </a:endParaRPr>
          </a:p>
          <a:p>
            <a:r>
              <a:rPr lang="en-US" sz="2000" dirty="0" smtClean="0">
                <a:solidFill>
                  <a:schemeClr val="bg1"/>
                </a:solidFill>
                <a:latin typeface="+mj-lt"/>
              </a:rPr>
              <a:t>	A/C </a:t>
            </a:r>
            <a:r>
              <a:rPr lang="en-US" sz="2000" dirty="0">
                <a:solidFill>
                  <a:schemeClr val="bg1"/>
                </a:solidFill>
                <a:latin typeface="+mj-lt"/>
              </a:rPr>
              <a:t>&amp; </a:t>
            </a:r>
            <a:r>
              <a:rPr lang="en-US" sz="2000" dirty="0" smtClean="0">
                <a:solidFill>
                  <a:schemeClr val="bg1"/>
                </a:solidFill>
                <a:latin typeface="+mj-lt"/>
              </a:rPr>
              <a:t>Cool-Bot					$   600</a:t>
            </a:r>
            <a:endParaRPr lang="en-US" sz="2000" dirty="0">
              <a:solidFill>
                <a:schemeClr val="bg1"/>
              </a:solidFill>
              <a:latin typeface="+mj-lt"/>
            </a:endParaRPr>
          </a:p>
          <a:p>
            <a:r>
              <a:rPr lang="en-US" sz="2000" dirty="0" smtClean="0">
                <a:solidFill>
                  <a:schemeClr val="bg1"/>
                </a:solidFill>
                <a:latin typeface="+mj-lt"/>
              </a:rPr>
              <a:t>	Electric and Phone/Internet			$   680</a:t>
            </a:r>
            <a:endParaRPr lang="en-US" sz="20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40539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  <a:solidFill>
            <a:srgbClr val="FFFF66">
              <a:alpha val="70980"/>
            </a:srgbClr>
          </a:solidFill>
        </p:spPr>
        <p:txBody>
          <a:bodyPr>
            <a:normAutofit fontScale="90000"/>
          </a:bodyPr>
          <a:lstStyle/>
          <a:p>
            <a:r>
              <a:rPr lang="en-US" dirty="0" smtClean="0"/>
              <a:t>Using the space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2400" y="1066800"/>
            <a:ext cx="5105400" cy="5410200"/>
          </a:xfrm>
          <a:solidFill>
            <a:srgbClr val="FFFF66">
              <a:alpha val="82745"/>
            </a:srgbClr>
          </a:solidFill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endParaRPr lang="en-US" sz="3600" b="1" dirty="0" smtClean="0">
              <a:latin typeface="+mj-lt"/>
            </a:endParaRPr>
          </a:p>
          <a:p>
            <a:pPr marL="0" indent="0" algn="ctr">
              <a:buNone/>
            </a:pPr>
            <a:r>
              <a:rPr lang="en-US" sz="3600" b="1" dirty="0" smtClean="0">
                <a:latin typeface="+mj-lt"/>
              </a:rPr>
              <a:t>Forms the Center of the Farm</a:t>
            </a:r>
          </a:p>
          <a:p>
            <a:pPr marL="0" indent="0">
              <a:buNone/>
            </a:pPr>
            <a:endParaRPr lang="en-US" b="1" dirty="0" smtClean="0">
              <a:latin typeface="+mj-lt"/>
            </a:endParaRPr>
          </a:p>
          <a:p>
            <a:r>
              <a:rPr lang="en-US" b="1" dirty="0" smtClean="0">
                <a:latin typeface="+mj-lt"/>
              </a:rPr>
              <a:t>Only shady, out-of-the-dirt place to sit</a:t>
            </a:r>
          </a:p>
          <a:p>
            <a:r>
              <a:rPr lang="en-US" b="1" dirty="0" smtClean="0">
                <a:latin typeface="+mj-lt"/>
              </a:rPr>
              <a:t>Farm office: take orders, check messages</a:t>
            </a:r>
          </a:p>
          <a:p>
            <a:r>
              <a:rPr lang="en-US" b="1" dirty="0" smtClean="0">
                <a:latin typeface="+mj-lt"/>
              </a:rPr>
              <a:t>Where we charge batteries, scales</a:t>
            </a:r>
            <a:endParaRPr lang="en-US" b="1" dirty="0">
              <a:latin typeface="+mj-lt"/>
            </a:endParaRPr>
          </a:p>
          <a:p>
            <a:r>
              <a:rPr lang="en-US" b="1" dirty="0" smtClean="0">
                <a:latin typeface="+mj-lt"/>
              </a:rPr>
              <a:t>Water hub: where we hook up drip irrigation</a:t>
            </a:r>
          </a:p>
          <a:p>
            <a:r>
              <a:rPr lang="en-US" b="1" dirty="0" smtClean="0">
                <a:latin typeface="+mj-lt"/>
              </a:rPr>
              <a:t>Refrigerator can fit inside cooler (zone potential)</a:t>
            </a:r>
          </a:p>
          <a:p>
            <a:r>
              <a:rPr lang="en-US" b="1" dirty="0" smtClean="0">
                <a:latin typeface="+mj-lt"/>
              </a:rPr>
              <a:t>Cooler can be made freeze-proof</a:t>
            </a:r>
          </a:p>
        </p:txBody>
      </p:sp>
    </p:spTree>
    <p:extLst>
      <p:ext uri="{BB962C8B-B14F-4D97-AF65-F5344CB8AC3E}">
        <p14:creationId xmlns:p14="http://schemas.microsoft.com/office/powerpoint/2010/main" val="3745192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0" b="21260"/>
          <a:stretch/>
        </p:blipFill>
        <p:spPr>
          <a:xfrm>
            <a:off x="2514600" y="-6824"/>
            <a:ext cx="6899183" cy="6993046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-6824"/>
            <a:ext cx="2514600" cy="2978624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-31084"/>
            <a:ext cx="4038600" cy="7294305"/>
          </a:xfrm>
          <a:prstGeom prst="rect">
            <a:avLst/>
          </a:prstGeom>
          <a:solidFill>
            <a:srgbClr val="3399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+mj-lt"/>
              </a:rPr>
              <a:t>Current Issues</a:t>
            </a:r>
          </a:p>
          <a:p>
            <a:pPr algn="ctr"/>
            <a:endParaRPr lang="en-US" sz="2400" b="1" dirty="0" smtClean="0">
              <a:latin typeface="+mj-lt"/>
            </a:endParaRPr>
          </a:p>
          <a:p>
            <a:r>
              <a:rPr lang="en-US" sz="2400" dirty="0">
                <a:latin typeface="+mj-lt"/>
              </a:rPr>
              <a:t>B</a:t>
            </a:r>
            <a:r>
              <a:rPr lang="en-US" sz="2400" dirty="0" smtClean="0">
                <a:latin typeface="+mj-lt"/>
              </a:rPr>
              <a:t>ecomes </a:t>
            </a:r>
            <a:r>
              <a:rPr lang="en-US" sz="2400" dirty="0">
                <a:latin typeface="+mj-lt"/>
              </a:rPr>
              <a:t>a magnet for tools that get only halfway </a:t>
            </a:r>
            <a:r>
              <a:rPr lang="en-US" sz="2400" dirty="0" smtClean="0">
                <a:latin typeface="+mj-lt"/>
              </a:rPr>
              <a:t>back to </a:t>
            </a:r>
            <a:r>
              <a:rPr lang="en-US" sz="2400" dirty="0">
                <a:latin typeface="+mj-lt"/>
              </a:rPr>
              <a:t>the </a:t>
            </a:r>
            <a:r>
              <a:rPr lang="en-US" sz="2400" dirty="0" smtClean="0">
                <a:latin typeface="+mj-lt"/>
              </a:rPr>
              <a:t>barn…</a:t>
            </a:r>
            <a:endParaRPr lang="en-US" sz="2400" i="1" dirty="0" smtClean="0">
              <a:latin typeface="+mj-lt"/>
            </a:endParaRPr>
          </a:p>
          <a:p>
            <a:pPr algn="ctr"/>
            <a:r>
              <a:rPr lang="en-US" sz="2000" i="1" dirty="0" smtClean="0">
                <a:latin typeface="+mj-lt"/>
              </a:rPr>
              <a:t>1) Clean </a:t>
            </a:r>
            <a:r>
              <a:rPr lang="en-US" sz="2000" i="1" dirty="0">
                <a:latin typeface="+mj-lt"/>
              </a:rPr>
              <a:t>up at the end of the </a:t>
            </a:r>
            <a:r>
              <a:rPr lang="en-US" sz="2000" i="1" dirty="0" smtClean="0">
                <a:latin typeface="+mj-lt"/>
              </a:rPr>
              <a:t>day</a:t>
            </a:r>
          </a:p>
          <a:p>
            <a:pPr algn="ctr"/>
            <a:r>
              <a:rPr lang="en-US" sz="2000" i="1" dirty="0" smtClean="0">
                <a:latin typeface="+mj-lt"/>
              </a:rPr>
              <a:t>2) Have a place to hang tools up</a:t>
            </a:r>
          </a:p>
          <a:p>
            <a:endParaRPr lang="en-US" sz="2400" i="1" dirty="0">
              <a:latin typeface="+mj-lt"/>
            </a:endParaRPr>
          </a:p>
          <a:p>
            <a:r>
              <a:rPr lang="en-US" sz="2400" dirty="0" smtClean="0">
                <a:latin typeface="+mj-lt"/>
              </a:rPr>
              <a:t>Build-up of non-refrigerated produce</a:t>
            </a:r>
          </a:p>
          <a:p>
            <a:pPr algn="ctr"/>
            <a:r>
              <a:rPr lang="en-US" sz="2000" i="1" dirty="0" smtClean="0">
                <a:latin typeface="+mj-lt"/>
              </a:rPr>
              <a:t>1) Sell that stuff</a:t>
            </a:r>
          </a:p>
          <a:p>
            <a:pPr algn="ctr"/>
            <a:endParaRPr lang="en-US" sz="2400" i="1" dirty="0" smtClean="0">
              <a:latin typeface="+mj-lt"/>
            </a:endParaRPr>
          </a:p>
          <a:p>
            <a:pPr algn="ctr"/>
            <a:r>
              <a:rPr lang="en-US" sz="2400" b="1" dirty="0" smtClean="0">
                <a:latin typeface="+mj-lt"/>
              </a:rPr>
              <a:t>Next Projects</a:t>
            </a:r>
          </a:p>
          <a:p>
            <a:pPr algn="ctr"/>
            <a:endParaRPr lang="en-US" sz="2400" b="1" dirty="0"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Complete drainage </a:t>
            </a:r>
          </a:p>
          <a:p>
            <a:endParaRPr lang="en-US" sz="2400" dirty="0" smtClean="0"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Add heater so cooler doesn’t freeze in winter</a:t>
            </a:r>
            <a:endParaRPr lang="en-US" sz="2400" dirty="0">
              <a:latin typeface="+mj-lt"/>
            </a:endParaRPr>
          </a:p>
          <a:p>
            <a:endParaRPr lang="en-US" sz="2400" b="1" dirty="0" smtClean="0">
              <a:latin typeface="+mj-lt"/>
            </a:endParaRPr>
          </a:p>
          <a:p>
            <a:endParaRPr lang="en-US" sz="2400" b="1" dirty="0">
              <a:latin typeface="+mj-lt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733799" y="-19878"/>
            <a:ext cx="5679983" cy="685800"/>
          </a:xfrm>
          <a:solidFill>
            <a:srgbClr val="3399FF">
              <a:alpha val="69804"/>
            </a:srgbClr>
          </a:solidFill>
        </p:spPr>
        <p:txBody>
          <a:bodyPr>
            <a:normAutofit fontScale="90000"/>
          </a:bodyPr>
          <a:lstStyle/>
          <a:p>
            <a:r>
              <a:rPr lang="en-US" sz="4000" b="1" dirty="0" smtClean="0"/>
              <a:t>Improving the Space</a:t>
            </a:r>
          </a:p>
        </p:txBody>
      </p:sp>
    </p:spTree>
    <p:extLst>
      <p:ext uri="{BB962C8B-B14F-4D97-AF65-F5344CB8AC3E}">
        <p14:creationId xmlns:p14="http://schemas.microsoft.com/office/powerpoint/2010/main" val="999348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1309</TotalTime>
  <Words>510</Words>
  <Application>Microsoft Office PowerPoint</Application>
  <PresentationFormat>On-screen Show (4:3)</PresentationFormat>
  <Paragraphs>154</Paragraphs>
  <Slides>16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A Small-Scale Washing and Cooling Unit</vt:lpstr>
      <vt:lpstr>PowerPoint Presentation</vt:lpstr>
      <vt:lpstr>PowerPoint Presentation</vt:lpstr>
      <vt:lpstr> 2013 8’ x 8’ structure using a woodshed design.  No electric, no phone. </vt:lpstr>
      <vt:lpstr>Past Experiences/Seen on Other Farms</vt:lpstr>
      <vt:lpstr>8’ x 20’ Packhouse &amp; Cooler</vt:lpstr>
      <vt:lpstr>PowerPoint Presentation</vt:lpstr>
      <vt:lpstr>PowerPoint Presentation</vt:lpstr>
      <vt:lpstr>PowerPoint Presentation</vt:lpstr>
      <vt:lpstr>Farm-Specific Design</vt:lpstr>
      <vt:lpstr>Designing Flow for Food Safety &amp; Efficiency</vt:lpstr>
      <vt:lpstr>PowerPoint Presentation</vt:lpstr>
      <vt:lpstr>PowerPoint Presentation</vt:lpstr>
      <vt:lpstr> Material &amp; Equipment Costs </vt:lpstr>
      <vt:lpstr>Using the space</vt:lpstr>
      <vt:lpstr>Improving the Space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Ansel</dc:creator>
  <cp:lastModifiedBy>Ansel</cp:lastModifiedBy>
  <cp:revision>108</cp:revision>
  <cp:lastPrinted>2015-01-18T20:47:04Z</cp:lastPrinted>
  <dcterms:created xsi:type="dcterms:W3CDTF">2015-01-09T16:29:30Z</dcterms:created>
  <dcterms:modified xsi:type="dcterms:W3CDTF">2015-01-23T16:03:14Z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